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989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127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35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896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03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1363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9213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202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965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050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020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67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585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199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235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804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14B13-39E4-4ABA-B4FA-476D623DBDB1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4045E8-D92B-4646-A060-69965FD6E5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4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15771"/>
            <a:ext cx="7766936" cy="164630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CHAPTER FIVE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UNSTEADY STATE CONDUCTION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21453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94426" y="827445"/>
                <a:ext cx="8596668" cy="388077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b="1" dirty="0"/>
                  <a:t>Lumped-heat-capacity system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The </a:t>
                </a:r>
                <a:r>
                  <a:rPr lang="en-US" dirty="0"/>
                  <a:t>convection heat loss from the body is evidenced as a decrease in the internal energy of the body, as shown in Figure (1). Thus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𝑞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h</m:t>
                      </m:r>
                      <m:r>
                        <a:rPr lang="en-US" i="1"/>
                        <m:t>𝐴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𝑇</m:t>
                          </m:r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US" i="1"/>
                        <m:t>=−</m:t>
                      </m:r>
                      <m:r>
                        <a:rPr lang="en-US" i="1"/>
                        <m:t>𝜌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𝑐𝑝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𝑉</m:t>
                      </m:r>
                      <m:r>
                        <a:rPr lang="en-US" i="1"/>
                        <m:t>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𝑑𝑇</m:t>
                          </m:r>
                        </m:num>
                        <m:den>
                          <m:r>
                            <a:rPr lang="en-US" i="1"/>
                            <m:t>𝑑</m:t>
                          </m:r>
                          <m:r>
                            <a:rPr lang="en-US" i="1"/>
                            <m:t>𝜏</m:t>
                          </m:r>
                        </m:den>
                      </m:f>
                      <m:r>
                        <a:rPr lang="en-US" i="1"/>
                        <m:t>……….</m:t>
                      </m:r>
                      <m:r>
                        <a:rPr lang="en-US" i="1"/>
                        <m:t>1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𝑇</m:t>
                              </m:r>
                              <m:d>
                                <m:dPr>
                                  <m:ctrlPr>
                                    <a:rPr lang="en-US" i="1"/>
                                  </m:ctrlPr>
                                </m:dPr>
                                <m:e>
                                  <m:r>
                                    <a:rPr lang="en-US" i="1"/>
                                    <m:t>𝜏</m:t>
                                  </m:r>
                                </m:e>
                              </m:d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𝑇𝑖</m:t>
                                  </m:r>
                                  <m:r>
                                    <a:rPr lang="en-US" i="1"/>
                                    <m:t>−</m:t>
                                  </m:r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𝑎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𝑒𝑥𝑝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h</m:t>
                              </m:r>
                              <m:r>
                                <a:rPr lang="en-US" i="1"/>
                                <m:t>𝐴</m:t>
                              </m:r>
                              <m:r>
                                <a:rPr lang="en-US" i="1"/>
                                <m:t>𝜏</m:t>
                              </m:r>
                            </m:num>
                            <m:den>
                              <m:r>
                                <a:rPr lang="en-US" i="1"/>
                                <m:t>𝜌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𝑐</m:t>
                                  </m:r>
                                </m:e>
                                <m:sub>
                                  <m:r>
                                    <a:rPr lang="en-US" i="1"/>
                                    <m:t>𝑝</m:t>
                                  </m:r>
                                </m:sub>
                              </m:sSub>
                              <m:r>
                                <a:rPr lang="en-US" i="1"/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en-US" i="1"/>
                        <m:t>……..</m:t>
                      </m:r>
                      <m:r>
                        <a:rPr lang="en-US" i="1"/>
                        <m:t>2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𝜌</m:t>
                        </m:r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𝑐</m:t>
                            </m:r>
                          </m:e>
                          <m:sub>
                            <m:r>
                              <a:rPr lang="en-US" i="1"/>
                              <m:t>𝑝</m:t>
                            </m:r>
                          </m:sub>
                        </m:sSub>
                        <m:r>
                          <a:rPr lang="en-US" i="1"/>
                          <m:t>𝑉</m:t>
                        </m:r>
                      </m:num>
                      <m:den>
                        <m:r>
                          <a:rPr lang="en-US" i="1"/>
                          <m:t>h</m:t>
                        </m:r>
                        <m:r>
                          <a:rPr lang="en-US" i="1"/>
                          <m:t>𝐴</m:t>
                        </m:r>
                      </m:den>
                    </m:f>
                    <m:r>
                      <a:rPr lang="en-US" i="1"/>
                      <m:t>=</m:t>
                    </m:r>
                    <m:r>
                      <a:rPr lang="en-US" i="1"/>
                      <m:t>𝑡</m:t>
                    </m:r>
                  </m:oMath>
                </a14:m>
                <a:r>
                  <a:rPr lang="en-US" dirty="0"/>
                  <a:t> its known as time constant and has a unit of time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𝑇</m:t>
                              </m:r>
                              <m:d>
                                <m:dPr>
                                  <m:ctrlPr>
                                    <a:rPr lang="en-US" i="1"/>
                                  </m:ctrlPr>
                                </m:dPr>
                                <m:e>
                                  <m:r>
                                    <a:rPr lang="en-US" i="1"/>
                                    <m:t>𝜏</m:t>
                                  </m:r>
                                </m:e>
                              </m:d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𝑇𝑖</m:t>
                                  </m:r>
                                  <m:r>
                                    <a:rPr lang="en-US" i="1"/>
                                    <m:t>−</m:t>
                                  </m:r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𝑎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𝑒𝑥𝑝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𝜏</m:t>
                              </m:r>
                            </m:num>
                            <m:den>
                              <m:r>
                                <a:rPr lang="en-US" i="1"/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4426" y="827445"/>
                <a:ext cx="8596668" cy="3880773"/>
              </a:xfrm>
              <a:blipFill rotWithShape="0">
                <a:blip r:embed="rId2"/>
                <a:stretch>
                  <a:fillRect l="-922" t="-1101" r="-9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576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57693" y="784717"/>
                <a:ext cx="8596668" cy="388077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l" rtl="0">
                  <a:buNone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Criteria for lumped system analysis (</a:t>
                </a:r>
                <a:r>
                  <a:rPr lang="en-US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Biot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and Fourier number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algn="l" rtl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the surface on the left be maintained at temperature T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surface on the right is at a temperature of T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a result of heat being  lost to a fluid at temperature T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flowing with a heat transfer coefficient h. Writing an energy balance at the right hand surface.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𝑘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𝐴</m:t>
                          </m:r>
                        </m:num>
                        <m:den>
                          <m:r>
                            <a:rPr lang="en-US" i="1"/>
                            <m:t>𝐿</m:t>
                          </m:r>
                        </m:den>
                      </m:f>
                      <m:r>
                        <a:rPr lang="en-US" i="1"/>
                        <m:t>.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1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h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𝐴</m:t>
                      </m:r>
                      <m:r>
                        <a:rPr lang="en-US" i="1"/>
                        <m:t>.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l" rtl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Rearranging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1</m:t>
                                  </m:r>
                                </m:sub>
                              </m:sSub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2</m:t>
                                  </m:r>
                                </m:sub>
                              </m:sSub>
                              <m:r>
                                <a:rPr lang="en-US" i="1"/>
                                <m:t>−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𝑇</m:t>
                                  </m:r>
                                </m:e>
                                <m:sub>
                                  <m:r>
                                    <a:rPr lang="en-US" i="1"/>
                                    <m:t>𝑎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𝐿</m:t>
                              </m:r>
                            </m:num>
                            <m:den>
                              <m:r>
                                <a:rPr lang="en-US" i="1"/>
                                <m:t>𝑘𝐴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</m:t>
                              </m:r>
                            </m:num>
                            <m:den>
                              <m:r>
                                <a:rPr lang="en-US" i="1"/>
                                <m:t>h</m:t>
                              </m:r>
                              <m:r>
                                <a:rPr lang="en-US" i="1"/>
                                <m:t>𝐴</m:t>
                              </m:r>
                            </m:den>
                          </m:f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𝑅</m:t>
                              </m:r>
                            </m:e>
                            <m:sub>
                              <m:r>
                                <a:rPr lang="en-US" i="1"/>
                                <m:t>𝑐𝑜𝑛𝑑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𝑅</m:t>
                              </m:r>
                            </m:e>
                            <m:sub>
                              <m:r>
                                <a:rPr lang="en-US" i="1"/>
                                <m:t>𝑐𝑜𝑛𝑣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h</m:t>
                          </m:r>
                          <m:r>
                            <a:rPr lang="en-US" i="1"/>
                            <m:t>𝐿</m:t>
                          </m:r>
                        </m:num>
                        <m:den>
                          <m:r>
                            <a:rPr lang="en-US" i="1"/>
                            <m:t>𝑘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𝐵𝑖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l" rtl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l" rtl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term, 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h.L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)/k, is a dimensionless number, known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Biot</a:t>
                </a: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Biot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number is a measure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temperature drop in the solid relative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l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temperature drop in the convective layer</a:t>
                </a:r>
                <a:endParaRPr lang="ar-IQ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7693" y="784717"/>
                <a:ext cx="8596668" cy="3880773"/>
              </a:xfrm>
              <a:blipFill rotWithShape="0">
                <a:blip r:embed="rId2"/>
                <a:stretch>
                  <a:fillRect l="-213" t="-141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2.png"/>
          <p:cNvPicPr/>
          <p:nvPr/>
        </p:nvPicPr>
        <p:blipFill>
          <a:blip r:embed="rId3" cstate="print">
            <a:lum contrast="40000"/>
          </a:blip>
          <a:stretch>
            <a:fillRect/>
          </a:stretch>
        </p:blipFill>
        <p:spPr>
          <a:xfrm>
            <a:off x="6042226" y="2581732"/>
            <a:ext cx="3112135" cy="302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15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1697" y="656529"/>
                <a:ext cx="8596668" cy="3880773"/>
              </a:xfrm>
            </p:spPr>
            <p:txBody>
              <a:bodyPr/>
              <a:lstStyle/>
              <a:p>
                <a:pPr marL="0" indent="0" algn="l" rtl="0">
                  <a:buNone/>
                </a:pPr>
                <a:r>
                  <a:rPr lang="en-US" b="1" dirty="0"/>
                  <a:t>One-dimensional transient conduction in large plane walls, long cylinders and spheres when </a:t>
                </a:r>
                <a:r>
                  <a:rPr lang="en-US" b="1" dirty="0" err="1"/>
                  <a:t>Biot</a:t>
                </a:r>
                <a:r>
                  <a:rPr lang="en-US" b="1" dirty="0"/>
                  <a:t> number &gt; 0.1</a:t>
                </a:r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𝑑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𝑑</m:t>
                          </m:r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𝑑𝑇</m:t>
                          </m:r>
                        </m:num>
                        <m:den>
                          <m:r>
                            <a:rPr lang="en-US" i="1"/>
                            <m:t>𝑑</m:t>
                          </m:r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 </m:t>
                              </m:r>
                            </m:sup>
                          </m:sSup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0</m:t>
                      </m:r>
                      <m:r>
                        <a:rPr lang="en-US" i="1"/>
                        <m:t>       </m:t>
                      </m:r>
                      <m:r>
                        <a:rPr lang="en-US" i="1"/>
                        <m:t>𝑎𝑡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0</m:t>
                      </m:r>
                      <m:r>
                        <a:rPr lang="en-US" i="1"/>
                        <m:t>, </m:t>
                      </m:r>
                      <m:r>
                        <a:rPr lang="en-US" i="1"/>
                        <m:t>𝑓𝑜𝑟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𝜏</m:t>
                      </m:r>
                      <m:r>
                        <a:rPr lang="en-US" i="1"/>
                        <m:t>&gt;</m:t>
                      </m:r>
                      <m:r>
                        <a:rPr lang="en-US" i="1"/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−</m:t>
                      </m:r>
                      <m:r>
                        <a:rPr lang="en-US" i="1"/>
                        <m:t>𝑘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𝑑𝑇</m:t>
                          </m:r>
                        </m:num>
                        <m:den>
                          <m:r>
                            <a:rPr lang="en-US" i="1"/>
                            <m:t>𝑑</m:t>
                          </m:r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 </m:t>
                              </m:r>
                            </m:sup>
                          </m:sSup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h</m:t>
                      </m:r>
                      <m:r>
                        <a:rPr lang="en-US" i="1"/>
                        <m:t>.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𝑇</m:t>
                          </m:r>
                          <m:r>
                            <a:rPr lang="en-US" i="1"/>
                            <m:t>−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𝑇</m:t>
                              </m:r>
                            </m:e>
                            <m:sub>
                              <m:r>
                                <a:rPr lang="en-US" i="1"/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US" i="1"/>
                        <m:t>       </m:t>
                      </m:r>
                      <m:r>
                        <a:rPr lang="en-US" i="1"/>
                        <m:t>𝑎𝑡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𝑥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𝐿</m:t>
                      </m:r>
                      <m:r>
                        <a:rPr lang="en-US" i="1"/>
                        <m:t>, </m:t>
                      </m:r>
                      <m:r>
                        <a:rPr lang="en-US" i="1"/>
                        <m:t>𝑓𝑜𝑟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𝜏</m:t>
                      </m:r>
                      <m:r>
                        <a:rPr lang="en-US" i="1"/>
                        <m:t>&gt;</m:t>
                      </m:r>
                      <m:r>
                        <a:rPr lang="en-US" i="1"/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𝑇</m:t>
                          </m:r>
                        </m:e>
                        <m:sub>
                          <m:r>
                            <a:rPr lang="en-US" i="1"/>
                            <m:t>𝑖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𝑇</m:t>
                      </m:r>
                      <m:r>
                        <a:rPr lang="en-US" i="1"/>
                        <m:t>      </m:t>
                      </m:r>
                      <m:r>
                        <a:rPr lang="en-US" i="1"/>
                        <m:t>𝑓𝑜𝑟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𝜏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0</m:t>
                      </m:r>
                      <m:r>
                        <a:rPr lang="en-US" i="1"/>
                        <m:t>, </m:t>
                      </m:r>
                      <m:r>
                        <a:rPr lang="en-US" i="1"/>
                        <m:t>𝑖𝑛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0</m:t>
                      </m:r>
                      <m:r>
                        <a:rPr lang="en-US" i="1"/>
                        <m:t>&lt;</m:t>
                      </m:r>
                      <m:r>
                        <a:rPr lang="en-US" i="1"/>
                        <m:t>𝑥</m:t>
                      </m:r>
                      <m:r>
                        <a:rPr lang="en-US" i="1"/>
                        <m:t>&lt;</m:t>
                      </m:r>
                      <m:r>
                        <a:rPr lang="en-US" i="1"/>
                        <m:t>𝐿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697" y="656529"/>
                <a:ext cx="8596668" cy="3880773"/>
              </a:xfrm>
              <a:blipFill rotWithShape="0">
                <a:blip r:embed="rId2"/>
                <a:stretch>
                  <a:fillRect l="-638" t="-1101" r="-21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669" y="3528388"/>
            <a:ext cx="4917440" cy="28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119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1319" y="203602"/>
                <a:ext cx="8596668" cy="388077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l" rtl="0">
                  <a:buNone/>
                </a:pPr>
                <a:r>
                  <a:rPr lang="en-US" b="1" dirty="0"/>
                  <a:t>5.4 Transient Heat Flow In A Semi-Infinite Solid</a:t>
                </a:r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See Fig. 4. The solid is initially at a uniform temperature T</a:t>
                </a:r>
                <a:r>
                  <a:rPr lang="en-US" baseline="-25000" dirty="0"/>
                  <a:t>i</a:t>
                </a:r>
                <a:r>
                  <a:rPr lang="en-US" dirty="0"/>
                  <a:t> and for times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&gt; 0, the boundary surface at x= 0 is maintained at temperature </a:t>
                </a:r>
                <a:r>
                  <a:rPr lang="en-US" dirty="0" err="1"/>
                  <a:t>T</a:t>
                </a:r>
                <a:r>
                  <a:rPr lang="en-US" baseline="-25000" dirty="0" err="1"/>
                  <a:t>s</a:t>
                </a:r>
                <a:r>
                  <a:rPr lang="en-US" dirty="0"/>
                  <a:t>. Starting with the differential Eq. for one-dimensional, time dependent  conduction, for these boundary conditions, the non-dimensional temperature distribution (solved by the Laplace-transform technique) in the solid is obtained </a:t>
                </a:r>
              </a:p>
              <a:p>
                <a:pPr marL="0" indent="0" algn="l" rtl="0">
                  <a:buNone/>
                </a:pPr>
                <a:r>
                  <a:rPr lang="en-US" dirty="0"/>
                  <a:t>as: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𝑇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,</m:t>
                              </m:r>
                              <m:r>
                                <a:rPr lang="en-US" i="1"/>
                                <m:t>𝜏</m:t>
                              </m:r>
                            </m:e>
                          </m:d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𝑇𝑠</m:t>
                          </m:r>
                        </m:num>
                        <m:den>
                          <m:r>
                            <a:rPr lang="en-US" i="1"/>
                            <m:t>𝑇𝑖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𝑇𝑠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𝑒𝑟𝑓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𝑥</m:t>
                          </m:r>
                        </m:num>
                        <m:den>
                          <m:r>
                            <a:rPr lang="en-US" i="1"/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i="1"/>
                              </m:ctrlPr>
                            </m:radPr>
                            <m:deg/>
                            <m:e>
                              <m:r>
                                <a:rPr lang="en-US" i="1"/>
                                <m:t>𝛼𝜏</m:t>
                              </m:r>
                            </m:e>
                          </m:rad>
                        </m:den>
                      </m:f>
                      <m:r>
                        <a:rPr lang="en-US" i="1"/>
                        <m:t>………………..</m:t>
                      </m:r>
                      <m:r>
                        <a:rPr lang="en-US" i="1"/>
                        <m:t>3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where the Gauss error function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(</m:t>
                        </m:r>
                        <m:r>
                          <a:rPr lang="en-US" i="1"/>
                          <m:t>𝑒𝑟𝑓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𝜁</m:t>
                        </m:r>
                        <m:r>
                          <a:rPr lang="en-US" i="1"/>
                          <m:t>)</m:t>
                        </m:r>
                      </m:e>
                    </m:d>
                  </m:oMath>
                </a14:m>
                <a:r>
                  <a:rPr lang="en-US" dirty="0"/>
                  <a:t> is tabulated in table </a:t>
                </a:r>
                <a:r>
                  <a:rPr lang="en-US" dirty="0" smtClean="0"/>
                  <a:t>1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𝑠𝑜</m:t>
                      </m:r>
                      <m:r>
                        <a:rPr lang="en-US" i="1"/>
                        <m:t>:                        </m:t>
                      </m:r>
                      <m:r>
                        <a:rPr lang="en-US" i="1"/>
                        <m:t>𝜁</m:t>
                      </m:r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𝑥</m:t>
                          </m:r>
                        </m:num>
                        <m:den>
                          <m:r>
                            <a:rPr lang="en-US" i="1"/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i="1"/>
                              </m:ctrlPr>
                            </m:radPr>
                            <m:deg/>
                            <m:e>
                              <m:r>
                                <a:rPr lang="en-US" i="1"/>
                                <m:t>𝛼𝜏</m:t>
                              </m:r>
                            </m:e>
                          </m:rad>
                        </m:den>
                      </m:f>
                      <m:r>
                        <a:rPr lang="en-US" i="1"/>
                        <m:t>         </m:t>
                      </m:r>
                      <m:r>
                        <a:rPr lang="en-US" i="1"/>
                        <m:t>𝑎𝑛𝑑</m:t>
                      </m:r>
                      <m:r>
                        <a:rPr lang="en-US" i="1"/>
                        <m:t>,      </m:t>
                      </m:r>
                      <m:r>
                        <a:rPr lang="en-US" i="1"/>
                        <m:t>𝑒𝑟</m:t>
                      </m:r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r>
                            <a:rPr lang="en-US" i="1"/>
                            <m:t>𝑓</m:t>
                          </m:r>
                        </m:fName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𝜁</m:t>
                              </m:r>
                            </m:e>
                          </m:d>
                        </m:e>
                      </m:func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𝑇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,</m:t>
                              </m:r>
                              <m:r>
                                <a:rPr lang="en-US" i="1"/>
                                <m:t>𝜏</m:t>
                              </m:r>
                            </m:e>
                          </m:d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𝑇𝑠</m:t>
                          </m:r>
                        </m:num>
                        <m:den>
                          <m:r>
                            <a:rPr lang="en-US" i="1"/>
                            <m:t>𝑇𝑖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𝑇𝑠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b="1" dirty="0"/>
                  <a:t> </a:t>
                </a:r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Total heat flow during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  <m:r>
                      <a:rPr lang="en-US" i="1"/>
                      <m:t>=</m:t>
                    </m:r>
                    <m:r>
                      <a:rPr lang="en-US" i="1"/>
                      <m:t>0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  <m:r>
                      <a:rPr lang="en-US" i="1"/>
                      <m:t>=</m:t>
                    </m:r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𝑄</m:t>
                          </m:r>
                        </m:e>
                        <m:sub>
                          <m:r>
                            <a:rPr lang="en-US" i="1"/>
                            <m:t>𝑡𝑜𝑡𝑎𝑙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1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13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𝑘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𝐴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𝑇𝑜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𝑇𝑖</m:t>
                          </m:r>
                        </m:e>
                      </m:d>
                      <m:r>
                        <a:rPr lang="en-US" i="1"/>
                        <m:t>.</m:t>
                      </m:r>
                      <m:rad>
                        <m:radPr>
                          <m:degHide m:val="on"/>
                          <m:ctrlPr>
                            <a:rPr lang="en-US" i="1"/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𝜏</m:t>
                              </m:r>
                            </m:num>
                            <m:den>
                              <m:r>
                                <a:rPr lang="en-US" i="1"/>
                                <m:t>𝛼</m:t>
                              </m:r>
                            </m:den>
                          </m:f>
                        </m:e>
                      </m:rad>
                      <m:r>
                        <a:rPr lang="en-US" i="1"/>
                        <m:t>              </m:t>
                      </m:r>
                      <m:r>
                        <a:rPr lang="en-US" i="1"/>
                        <m:t>𝐽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1319" y="203602"/>
                <a:ext cx="8596668" cy="3880773"/>
              </a:xfrm>
              <a:blipFill rotWithShape="0">
                <a:blip r:embed="rId2"/>
                <a:stretch>
                  <a:fillRect l="-283" t="-141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142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51036" y="4264182"/>
            <a:ext cx="3818255" cy="20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35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201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Tahoma</vt:lpstr>
      <vt:lpstr>Times New Roman</vt:lpstr>
      <vt:lpstr>Trebuchet MS</vt:lpstr>
      <vt:lpstr>Wingdings 3</vt:lpstr>
      <vt:lpstr>Facet</vt:lpstr>
      <vt:lpstr>CHAPTER FIVE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-CHAPTER FOUR- </dc:title>
  <dc:creator>DR.Ahmed Saker</dc:creator>
  <cp:lastModifiedBy>DR.Ahmed Saker</cp:lastModifiedBy>
  <cp:revision>5</cp:revision>
  <dcterms:created xsi:type="dcterms:W3CDTF">2018-12-04T06:48:47Z</dcterms:created>
  <dcterms:modified xsi:type="dcterms:W3CDTF">2018-12-04T06:59:33Z</dcterms:modified>
</cp:coreProperties>
</file>